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gzqACciN5y6h9H8M5c5nJb3QR7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各位評審、老師、同學們大家好，我們是來自清華及陽明交通大學的Visionaries 團隊，這次我們想介紹我們的作品Covidentity</a:t>
            </a: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b6ff89766_0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b6ff89766_0_8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最後是將預測的結果顯示出來。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在結果出來後，系統會自動將結果、時間、地點一併即時上傳雲端。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連上特定的網頁即可查看歷史的人流總表如左圖。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也可以顯示目前系統辨識的結果。</a:t>
            </a:r>
            <a:endParaRPr/>
          </a:p>
        </p:txBody>
      </p:sp>
      <p:sp>
        <p:nvSpPr>
          <p:cNvPr id="202" name="Google Shape;202;g13b6ff89766_0_8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3b6ff8976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3b6ff89766_0_6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13b6ff89766_0_6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c22fc95b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c22fc95b7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3c22fc95b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b6ff89766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b6ff89766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3b6ff89766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b6ff89766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b6ff89766_0_4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3b6ff89766_0_4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b6ff89766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b6ff89766_0_5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3b6ff89766_0_5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b6ff89766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b6ff89766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3b6ff89766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b6ff89766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b6ff89766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13b6ff89766_0_5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b6ff89766_0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b6ff89766_0_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3b6ff89766_0_5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7c4081b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7c4081b6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我們都知道，最近，新冠肺炎迎來了新一波的爆發，光是台灣確診人數就逾400萬人。目前新冠肺炎檢測方式多由體溫和快篩進行初步的篩檢再進行PCR確認，而我們團隊希望能研發一個新的裝置，能更快速、準確地以ECG訊號和深度學習模型來達到初步篩檢的成效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137c4081b6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3b6ff89766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3b6ff89766_0_5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13b6ff89766_0_5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3c7a1538d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3c7a1538df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而身分識別的準確率也高達98.99%。</a:t>
            </a:r>
            <a:endParaRPr/>
          </a:p>
        </p:txBody>
      </p:sp>
      <p:sp>
        <p:nvSpPr>
          <p:cNvPr id="334" name="Google Shape;334;g13c7a1538df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c7a1538d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c7a1538df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這邊是COVID-19模型的架構以及訓練的細節。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可以看到我們COVID-模型在346筆的測試集中準確率高達98.6%。</a:t>
            </a:r>
            <a:endParaRPr/>
          </a:p>
        </p:txBody>
      </p:sp>
      <p:sp>
        <p:nvSpPr>
          <p:cNvPr id="356" name="Google Shape;356;g13c7a1538df_0_1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d0d43113b_2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g11d0d43113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d0d43113b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11d0d43113b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0286f69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0286f694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根據上述ECG的優點，我們打造了如右邊所示的產品，只要將手指放在sensor上，並啟動系統，等待progress bar跑完即可完成COVID-19檢測及記錄身分。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的目標市場在於課堂的點名系統及公司打卡系統。在課堂點名系統中，只要在學期初確定修課學生後，即可使用學生的心電訊號來訓練身分識別的模型(訓練時間很快，約9分鐘)，有了身分識別模型再結合上COVID-19篩檢模型便可以確保學生在進入教室時是無COVID-19疑慮的，且同時記錄學生是否有到教室上課。公司的打卡系統、宿舍管理系統原理亦然。</a:t>
            </a:r>
            <a:endParaRPr/>
          </a:p>
        </p:txBody>
      </p:sp>
      <p:sp>
        <p:nvSpPr>
          <p:cNvPr id="390" name="Google Shape;390;g120286f694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7c4081b6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7c4081b68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除了病毒篩檢以外，我們還利用ECG訊號同步進行封閉集裡的身分識別。整個作品大致如此，在使用感測器接收約5秒的ECG訊號之後，我們將其傳輸到Jetson nano上用燒錄好的深度學習模型進行預測，並上傳到雲端輸出結果。如圖，這是身份辨識的結果，另一邊則為COVID-19篩檢的結果，在兩個的預測上都有將近99%的準確率。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137c4081b68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a6d0ebb4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3a6d0ebb43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至於為什麼可以這樣做，我們也是受到了幾篇論文的啟發。如這篇醫學期刊說明了COVID-19會影響ECG訊號的表現。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8" name="Google Shape;108;g13a6d0ebb43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a6d0ebb43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a6d0ebb43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00">
                <a:latin typeface="Arial"/>
                <a:ea typeface="Arial"/>
                <a:cs typeface="Arial"/>
                <a:sym typeface="Arial"/>
              </a:rPr>
              <a:t>因此有研究開始利用深度學習及心電訊號預測</a:t>
            </a:r>
            <a:r>
              <a:rPr lang="zh-TW" sz="1100"/>
              <a:t>COVID-19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13a6d0ebb43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1d0d43113b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1d0d43113b_2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最後也有利用心電訊號進行深度學習來身分識別的相關論文，這些論文讓我們對於作品的研發更有動力。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1d0d43113b_2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以下是使用ECG訊號進行COVID-19檢測的相關比較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我們可以發現他在很多面向都占優，很短的預測時間、高準確率、可接收的環境廣等等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其中我們還與身分識別同步結合。在封閉環境下，可以在COVID-19檢測完成之後，根據該人的身分做紀錄，甚至可以將身分識別應用到更多地方，例如打卡等。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使用ECG做為身分識別，有一個很大的亮點，就是相對於密碼、指紋等更有安全性，畢竟這種心電訊號是需要本人在才有辦法量測出來的，是不可能偽造的。</a:t>
            </a:r>
            <a:endParaRPr/>
          </a:p>
        </p:txBody>
      </p:sp>
      <p:sp>
        <p:nvSpPr>
          <p:cNvPr id="150" name="Google Shape;1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0286f694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0286f694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以下是硬體架構，我們主要使用jetson nano來進行模型的運算。作為一個性能高、體積小、功耗低的開發版，他是一個為深度學習量身訂做的平台。</a:t>
            </a:r>
            <a:endParaRPr/>
          </a:p>
        </p:txBody>
      </p:sp>
      <p:sp>
        <p:nvSpPr>
          <p:cNvPr id="171" name="Google Shape;171;g120286f694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286f694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0286f6945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再來是軟體實作的部分。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在收集到ECG資料後，進行一系列的資料前處理，在送入模型中做預測，最後上傳到AWS上的MySQL資料庫。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(簡單帶過就好，有問細節再說明即可)</a:t>
            </a:r>
            <a:endParaRPr/>
          </a:p>
        </p:txBody>
      </p:sp>
      <p:sp>
        <p:nvSpPr>
          <p:cNvPr id="194" name="Google Shape;194;g120286f6945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>
  <p:cSld name="標題投影片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ctrTitle"/>
          </p:nvPr>
        </p:nvSpPr>
        <p:spPr>
          <a:xfrm>
            <a:off x="600002" y="1122363"/>
            <a:ext cx="4158000" cy="3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ubTitle" idx="1"/>
          </p:nvPr>
        </p:nvSpPr>
        <p:spPr>
          <a:xfrm>
            <a:off x="606693" y="4777272"/>
            <a:ext cx="4151429" cy="48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3"/>
          <p:cNvSpPr txBox="1">
            <a:spLocks noGrp="1"/>
          </p:cNvSpPr>
          <p:nvPr>
            <p:ph type="body" idx="1"/>
          </p:nvPr>
        </p:nvSpPr>
        <p:spPr>
          <a:xfrm>
            <a:off x="456555" y="1554480"/>
            <a:ext cx="11278244" cy="4846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/>
          <p:nvPr/>
        </p:nvSpPr>
        <p:spPr>
          <a:xfrm>
            <a:off x="2921000" y="6590224"/>
            <a:ext cx="6350000" cy="24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Confidential Information</a:t>
            </a:r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sldNum" idx="12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pos="7392">
          <p15:clr>
            <a:srgbClr val="5ACBF0"/>
          </p15:clr>
        </p15:guide>
        <p15:guide id="3" orient="horz" pos="1152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orient="horz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Content Gray Bar">
  <p:cSld name="Title Subtitle Content Gray Ba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3b6c53fead_1_129"/>
          <p:cNvSpPr/>
          <p:nvPr/>
        </p:nvSpPr>
        <p:spPr>
          <a:xfrm>
            <a:off x="8534400" y="0"/>
            <a:ext cx="36582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g13b6c53fead_1_129"/>
          <p:cNvSpPr txBox="1">
            <a:spLocks noGrp="1"/>
          </p:cNvSpPr>
          <p:nvPr>
            <p:ph type="body" idx="1"/>
          </p:nvPr>
        </p:nvSpPr>
        <p:spPr>
          <a:xfrm>
            <a:off x="456555" y="1554480"/>
            <a:ext cx="77724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g13b6c53fead_1_129"/>
          <p:cNvSpPr txBox="1">
            <a:spLocks noGrp="1"/>
          </p:cNvSpPr>
          <p:nvPr>
            <p:ph type="body" idx="2"/>
          </p:nvPr>
        </p:nvSpPr>
        <p:spPr>
          <a:xfrm>
            <a:off x="8763322" y="686390"/>
            <a:ext cx="3200400" cy="57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Char char="–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–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6pPr>
            <a:lvl7pPr marL="3200400" lvl="6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7pPr>
            <a:lvl8pPr marL="3657600" lvl="7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8pPr>
            <a:lvl9pPr marL="4114800" lvl="8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Font typeface="Arial"/>
              <a:buChar char="–"/>
              <a:defRPr/>
            </a:lvl9pPr>
          </a:lstStyle>
          <a:p>
            <a:endParaRPr/>
          </a:p>
        </p:txBody>
      </p:sp>
      <p:sp>
        <p:nvSpPr>
          <p:cNvPr id="41" name="Google Shape;41;g13b6c53fead_1_129"/>
          <p:cNvSpPr txBox="1">
            <a:spLocks noGrp="1"/>
          </p:cNvSpPr>
          <p:nvPr>
            <p:ph type="body" idx="3"/>
          </p:nvPr>
        </p:nvSpPr>
        <p:spPr>
          <a:xfrm>
            <a:off x="456555" y="1005839"/>
            <a:ext cx="7772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g13b6c53fead_1_129"/>
          <p:cNvSpPr txBox="1"/>
          <p:nvPr/>
        </p:nvSpPr>
        <p:spPr>
          <a:xfrm>
            <a:off x="10293026" y="6605399"/>
            <a:ext cx="135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2022 Synopsys, Inc. </a:t>
            </a:r>
            <a:endParaRPr/>
          </a:p>
        </p:txBody>
      </p:sp>
      <p:sp>
        <p:nvSpPr>
          <p:cNvPr id="43" name="Google Shape;43;g13b6c53fead_1_129"/>
          <p:cNvSpPr txBox="1"/>
          <p:nvPr/>
        </p:nvSpPr>
        <p:spPr>
          <a:xfrm>
            <a:off x="11308403" y="6605399"/>
            <a:ext cx="8535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3b6c53fead_1_12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77724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13b6c53fead_1_129"/>
          <p:cNvSpPr txBox="1"/>
          <p:nvPr/>
        </p:nvSpPr>
        <p:spPr>
          <a:xfrm>
            <a:off x="2921000" y="6590224"/>
            <a:ext cx="63501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Confidential Information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256">
          <p15:clr>
            <a:srgbClr val="5ACBF0"/>
          </p15:clr>
        </p15:guide>
        <p15:guide id="2" orient="horz" pos="1152">
          <p15:clr>
            <a:srgbClr val="5ACBF0"/>
          </p15:clr>
        </p15:guide>
        <p15:guide id="3" orient="horz" pos="720">
          <p15:clr>
            <a:srgbClr val="5ACBF0"/>
          </p15:clr>
        </p15:guide>
        <p15:guide id="4" pos="7536">
          <p15:clr>
            <a:srgbClr val="5ACBF0"/>
          </p15:clr>
        </p15:guide>
        <p15:guide id="5" pos="288">
          <p15:clr>
            <a:srgbClr val="5ACBF0"/>
          </p15:clr>
        </p15:guide>
        <p15:guide id="6" orient="horz" pos="38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ubtitle and Content">
  <p:cSld name="Title Subtitle and Conten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3b6ff89766_0_461"/>
          <p:cNvSpPr txBox="1">
            <a:spLocks noGrp="1"/>
          </p:cNvSpPr>
          <p:nvPr>
            <p:ph type="body" idx="1"/>
          </p:nvPr>
        </p:nvSpPr>
        <p:spPr>
          <a:xfrm>
            <a:off x="456555" y="1554480"/>
            <a:ext cx="11278200" cy="4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36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g13b6ff89766_0_461"/>
          <p:cNvSpPr txBox="1">
            <a:spLocks noGrp="1"/>
          </p:cNvSpPr>
          <p:nvPr>
            <p:ph type="body" idx="2"/>
          </p:nvPr>
        </p:nvSpPr>
        <p:spPr>
          <a:xfrm>
            <a:off x="456555" y="1005839"/>
            <a:ext cx="11278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  <a:defRPr sz="2200" i="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5pPr>
            <a:lvl6pPr marL="274320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6pPr>
            <a:lvl7pPr marL="320040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7pPr>
            <a:lvl8pPr marL="365760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8pPr>
            <a:lvl9pPr marL="411480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95959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g13b6ff89766_0_46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112779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3b6ff89766_0_461"/>
          <p:cNvSpPr txBox="1"/>
          <p:nvPr/>
        </p:nvSpPr>
        <p:spPr>
          <a:xfrm>
            <a:off x="2921000" y="6590224"/>
            <a:ext cx="6350100" cy="2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Synopsys Confidential Information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pos="7392">
          <p15:clr>
            <a:srgbClr val="5ACBF0"/>
          </p15:clr>
        </p15:guide>
        <p15:guide id="3" orient="horz" pos="1152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orient="horz" pos="720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  <a:defRPr sz="4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026/C2F305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ajem.2020.12.06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911-021-01521-x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patrec.2018.03.028.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>
            <a:spLocks noGrp="1"/>
          </p:cNvSpPr>
          <p:nvPr>
            <p:ph type="ctrTitle"/>
          </p:nvPr>
        </p:nvSpPr>
        <p:spPr>
          <a:xfrm>
            <a:off x="606693" y="1336966"/>
            <a:ext cx="7000333" cy="344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icrosoft YaHei"/>
              <a:buNone/>
            </a:pPr>
            <a:r>
              <a:rPr lang="zh-TW"/>
              <a:t>創創AIOT競賽</a:t>
            </a:r>
            <a:br>
              <a:rPr lang="zh-TW"/>
            </a:br>
            <a:r>
              <a:rPr lang="zh-TW" sz="2800"/>
              <a:t>(智慧照護組)</a:t>
            </a:r>
            <a:br>
              <a:rPr lang="zh-TW"/>
            </a:br>
            <a:br>
              <a:rPr lang="zh-TW"/>
            </a:br>
            <a:br>
              <a:rPr lang="zh-TW" sz="1200"/>
            </a:br>
            <a:r>
              <a:rPr lang="zh-TW" sz="2800"/>
              <a:t>COVIDENTITY – </a:t>
            </a:r>
            <a:br>
              <a:rPr lang="zh-TW" sz="2000"/>
            </a:br>
            <a:r>
              <a:rPr lang="zh-TW" sz="2800"/>
              <a:t>新型冠狀病毒篩檢X身分辨識X深度學習</a:t>
            </a:r>
            <a:endParaRPr/>
          </a:p>
        </p:txBody>
      </p:sp>
      <p:sp>
        <p:nvSpPr>
          <p:cNvPr id="57" name="Google Shape;57;p1"/>
          <p:cNvSpPr txBox="1">
            <a:spLocks noGrp="1"/>
          </p:cNvSpPr>
          <p:nvPr>
            <p:ph type="subTitle" idx="1"/>
          </p:nvPr>
        </p:nvSpPr>
        <p:spPr>
          <a:xfrm>
            <a:off x="606700" y="4550975"/>
            <a:ext cx="6012300" cy="21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2500">
                <a:solidFill>
                  <a:srgbClr val="757070"/>
                </a:solidFill>
              </a:rPr>
              <a:t>Visionaries 團隊</a:t>
            </a:r>
            <a:endParaRPr sz="2500">
              <a:solidFill>
                <a:srgbClr val="75707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1900">
                <a:solidFill>
                  <a:srgbClr val="757070"/>
                </a:solidFill>
              </a:rPr>
              <a:t>李元中		清華大學 工程與系統科學系</a:t>
            </a:r>
            <a:endParaRPr sz="1900">
              <a:solidFill>
                <a:srgbClr val="75707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1900">
                <a:solidFill>
                  <a:srgbClr val="757070"/>
                </a:solidFill>
              </a:rPr>
              <a:t>莊祥霖 		陽明交通大學 電機工程學系</a:t>
            </a:r>
            <a:endParaRPr sz="1900">
              <a:solidFill>
                <a:srgbClr val="75707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1900">
                <a:solidFill>
                  <a:srgbClr val="757070"/>
                </a:solidFill>
              </a:rPr>
              <a:t>林辰安		陽明交通大學 電機工程學系</a:t>
            </a:r>
            <a:endParaRPr sz="1900">
              <a:solidFill>
                <a:srgbClr val="75707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1900">
                <a:solidFill>
                  <a:srgbClr val="757070"/>
                </a:solidFill>
              </a:rPr>
              <a:t>戴宸洋		陽明交通大學 電機工程學系</a:t>
            </a:r>
            <a:endParaRPr sz="1900">
              <a:solidFill>
                <a:srgbClr val="757070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None/>
            </a:pPr>
            <a:r>
              <a:rPr lang="zh-TW" sz="1900">
                <a:solidFill>
                  <a:srgbClr val="757070"/>
                </a:solidFill>
              </a:rPr>
              <a:t>陳奕帆		陽明交通大學 醫學系</a:t>
            </a:r>
            <a:endParaRPr sz="1900">
              <a:solidFill>
                <a:srgbClr val="757070"/>
              </a:solidFill>
            </a:endParaRPr>
          </a:p>
        </p:txBody>
      </p:sp>
      <p:sp>
        <p:nvSpPr>
          <p:cNvPr id="58" name="Google Shape;58;p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3b6ff89766_0_8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準確輸出判斷結果、時間、地點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及時上傳雲端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顯示風險評估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具可擴增性質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系統基本完整</a:t>
            </a:r>
            <a:endParaRPr sz="2200"/>
          </a:p>
        </p:txBody>
      </p:sp>
      <p:sp>
        <p:nvSpPr>
          <p:cNvPr id="205" name="Google Shape;205;g13b6ff89766_0_8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預測結果展示</a:t>
            </a:r>
            <a:endParaRPr/>
          </a:p>
        </p:txBody>
      </p:sp>
      <p:pic>
        <p:nvPicPr>
          <p:cNvPr id="206" name="Google Shape;206;g13b6ff89766_0_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225950"/>
            <a:ext cx="6655000" cy="20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b6ff89766_0_816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208" name="Google Shape;208;g13b6ff89766_0_816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Microsoft YaHei"/>
                <a:ea typeface="Microsoft YaHei"/>
                <a:cs typeface="Microsoft YaHei"/>
                <a:sym typeface="Microsoft YaHei"/>
              </a:rPr>
              <a:t>判斷結果、雲端輸出</a:t>
            </a:r>
            <a:endParaRPr/>
          </a:p>
        </p:txBody>
      </p:sp>
      <p:pic>
        <p:nvPicPr>
          <p:cNvPr id="209" name="Google Shape;209;g13b6ff89766_0_8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4748" y="2681923"/>
            <a:ext cx="4153875" cy="36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g13b6ff89766_0_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601" y="842236"/>
            <a:ext cx="2743200" cy="517351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3b6ff89766_0_6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BMD101使用一般的兩顆3號電池即可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電池沒電可簡易更換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沒有用到時可以關閉電源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5.06V供電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不同工作階段來省電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一般行動電源(10000mAh)即可支撐一天使用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由於作品低耗電的特性</a:t>
            </a:r>
            <a:endParaRPr sz="22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zh-TW" sz="2200"/>
              <a:t> always on sensing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可攜帶(行動電源)</a:t>
            </a:r>
            <a:endParaRPr sz="2200"/>
          </a:p>
        </p:txBody>
      </p:sp>
      <p:sp>
        <p:nvSpPr>
          <p:cNvPr id="217" name="Google Shape;217;g13b6ff89766_0_69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耗電狀況</a:t>
            </a:r>
            <a:endParaRPr/>
          </a:p>
        </p:txBody>
      </p:sp>
      <p:sp>
        <p:nvSpPr>
          <p:cNvPr id="218" name="Google Shape;218;g13b6ff89766_0_694"/>
          <p:cNvSpPr txBox="1"/>
          <p:nvPr/>
        </p:nvSpPr>
        <p:spPr>
          <a:xfrm>
            <a:off x="6727425" y="2428200"/>
            <a:ext cx="1668300" cy="461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待機：0.55A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19" name="Google Shape;219;g13b6ff89766_0_694"/>
          <p:cNvCxnSpPr>
            <a:endCxn id="218" idx="3"/>
          </p:cNvCxnSpPr>
          <p:nvPr/>
        </p:nvCxnSpPr>
        <p:spPr>
          <a:xfrm flipH="1">
            <a:off x="8395725" y="2493750"/>
            <a:ext cx="787500" cy="16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220;g13b6ff89766_0_694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221" name="Google Shape;221;g13b6ff89766_0_694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供電及電池使用</a:t>
            </a:r>
            <a:endParaRPr/>
          </a:p>
        </p:txBody>
      </p:sp>
      <p:sp>
        <p:nvSpPr>
          <p:cNvPr id="222" name="Google Shape;222;g13b6ff89766_0_694"/>
          <p:cNvSpPr txBox="1"/>
          <p:nvPr/>
        </p:nvSpPr>
        <p:spPr>
          <a:xfrm>
            <a:off x="5969175" y="4663425"/>
            <a:ext cx="2001000" cy="10158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等待觸發：0.62A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測量途中：0.75A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</a:rPr>
              <a:t>上傳資料：0.84A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23" name="Google Shape;223;g13b6ff89766_0_694"/>
          <p:cNvCxnSpPr>
            <a:endCxn id="222" idx="3"/>
          </p:cNvCxnSpPr>
          <p:nvPr/>
        </p:nvCxnSpPr>
        <p:spPr>
          <a:xfrm flipH="1">
            <a:off x="7970175" y="4819125"/>
            <a:ext cx="1196400" cy="352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3c22fc95b7_0_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營運模式(含成本分析)</a:t>
            </a:r>
            <a:endParaRPr/>
          </a:p>
        </p:txBody>
      </p:sp>
      <p:sp>
        <p:nvSpPr>
          <p:cNvPr id="230" name="Google Shape;230;g13c22fc95b7_0_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jetson nano 核心晶片：$5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BMD101感測器：$30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其他顯示工具：$5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服務月費計算：$5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13c22fc95b7_0_8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232" name="Google Shape;232;g13c22fc95b7_0_8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3c22fc95b7_0_8"/>
          <p:cNvSpPr txBox="1"/>
          <p:nvPr/>
        </p:nvSpPr>
        <p:spPr>
          <a:xfrm>
            <a:off x="6217700" y="2822500"/>
            <a:ext cx="4195800" cy="57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販售價格：$40 = NT 1200</a:t>
            </a:r>
            <a:endParaRPr sz="28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b6ff89766_0_349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pic>
        <p:nvPicPr>
          <p:cNvPr id="240" name="Google Shape;240;g13b6ff89766_0_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475" y="387100"/>
            <a:ext cx="8000349" cy="630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674000" y="5076875"/>
            <a:ext cx="104775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 b="1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Visionaries 邀請你我</a:t>
            </a:r>
            <a:endParaRPr sz="3800" b="1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800" b="1">
                <a:solidFill>
                  <a:schemeClr val="accent2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一起打造防疫家園！</a:t>
            </a:r>
            <a:endParaRPr sz="3800" b="1">
              <a:solidFill>
                <a:schemeClr val="accent2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b6ff89766_0_4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作品使用方法</a:t>
            </a:r>
            <a:endParaRPr/>
          </a:p>
        </p:txBody>
      </p:sp>
      <p:pic>
        <p:nvPicPr>
          <p:cNvPr id="253" name="Google Shape;253;g13b6ff89766_0_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915024" y="3652525"/>
            <a:ext cx="4509774" cy="94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3b6ff89766_0_478"/>
          <p:cNvSpPr txBox="1"/>
          <p:nvPr/>
        </p:nvSpPr>
        <p:spPr>
          <a:xfrm>
            <a:off x="868888" y="6307275"/>
            <a:ext cx="11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LED 燈條</a:t>
            </a:r>
            <a:endParaRPr/>
          </a:p>
        </p:txBody>
      </p:sp>
      <p:sp>
        <p:nvSpPr>
          <p:cNvPr id="255" name="Google Shape;255;g13b6ff89766_0_478"/>
          <p:cNvSpPr txBox="1"/>
          <p:nvPr/>
        </p:nvSpPr>
        <p:spPr>
          <a:xfrm>
            <a:off x="2446550" y="1868588"/>
            <a:ext cx="2774100" cy="523200"/>
          </a:xfrm>
          <a:prstGeom prst="rect">
            <a:avLst/>
          </a:prstGeom>
          <a:solidFill>
            <a:srgbClr val="FF0000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1. 待機狀態亮紅燈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6" name="Google Shape;256;g13b6ff89766_0_478"/>
          <p:cNvSpPr txBox="1"/>
          <p:nvPr/>
        </p:nvSpPr>
        <p:spPr>
          <a:xfrm>
            <a:off x="2446550" y="2540913"/>
            <a:ext cx="5530500" cy="523200"/>
          </a:xfrm>
          <a:prstGeom prst="rect">
            <a:avLst/>
          </a:prstGeom>
          <a:solidFill>
            <a:schemeClr val="accent2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</a:rPr>
              <a:t>2. 橘燈亮起表示作品已準備好可以開始運作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7" name="Google Shape;257;g13b6ff89766_0_478"/>
          <p:cNvSpPr txBox="1"/>
          <p:nvPr/>
        </p:nvSpPr>
        <p:spPr>
          <a:xfrm>
            <a:off x="2446775" y="3213225"/>
            <a:ext cx="7763400" cy="523200"/>
          </a:xfrm>
          <a:prstGeom prst="rect">
            <a:avLst/>
          </a:prstGeom>
          <a:solidFill>
            <a:srgbClr val="E4E4E4"/>
          </a:solidFill>
          <a:ln w="38100" cap="flat" cmpd="sng">
            <a:solidFill>
              <a:srgbClr val="E4E4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3.將雙手拇指貼在BMD101 sensor上並觸碰側邊Touch sensor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8" name="Google Shape;258;g13b6ff89766_0_478"/>
          <p:cNvSpPr txBox="1"/>
          <p:nvPr/>
        </p:nvSpPr>
        <p:spPr>
          <a:xfrm>
            <a:off x="2446775" y="3880838"/>
            <a:ext cx="4469400" cy="52320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4. 黃燈接續亮起代表開始收到訊號</a:t>
            </a:r>
            <a:endParaRPr sz="2200"/>
          </a:p>
        </p:txBody>
      </p:sp>
      <p:cxnSp>
        <p:nvCxnSpPr>
          <p:cNvPr id="259" name="Google Shape;259;g13b6ff89766_0_478"/>
          <p:cNvCxnSpPr>
            <a:stCxn id="255" idx="1"/>
          </p:cNvCxnSpPr>
          <p:nvPr/>
        </p:nvCxnSpPr>
        <p:spPr>
          <a:xfrm flipH="1">
            <a:off x="1887950" y="2130188"/>
            <a:ext cx="558600" cy="10440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g13b6ff89766_0_478"/>
          <p:cNvCxnSpPr/>
          <p:nvPr/>
        </p:nvCxnSpPr>
        <p:spPr>
          <a:xfrm rot="10800000">
            <a:off x="1916888" y="2691625"/>
            <a:ext cx="500700" cy="300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g13b6ff89766_0_478"/>
          <p:cNvCxnSpPr/>
          <p:nvPr/>
        </p:nvCxnSpPr>
        <p:spPr>
          <a:xfrm rot="10800000" flipH="1">
            <a:off x="2119050" y="3139875"/>
            <a:ext cx="19500" cy="21192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g13b6ff89766_0_478"/>
          <p:cNvCxnSpPr/>
          <p:nvPr/>
        </p:nvCxnSpPr>
        <p:spPr>
          <a:xfrm>
            <a:off x="1887875" y="3159300"/>
            <a:ext cx="2313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g13b6ff89766_0_478"/>
          <p:cNvCxnSpPr/>
          <p:nvPr/>
        </p:nvCxnSpPr>
        <p:spPr>
          <a:xfrm>
            <a:off x="1887875" y="5257375"/>
            <a:ext cx="211800" cy="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g13b6ff89766_0_478"/>
          <p:cNvCxnSpPr>
            <a:endCxn id="258" idx="1"/>
          </p:cNvCxnSpPr>
          <p:nvPr/>
        </p:nvCxnSpPr>
        <p:spPr>
          <a:xfrm rot="10800000" flipH="1">
            <a:off x="2138375" y="4142438"/>
            <a:ext cx="308400" cy="246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g13b6ff89766_0_478"/>
          <p:cNvSpPr txBox="1"/>
          <p:nvPr/>
        </p:nvSpPr>
        <p:spPr>
          <a:xfrm>
            <a:off x="2446775" y="5173350"/>
            <a:ext cx="6434100" cy="52320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5. 這個黃燈亮起代表資料已前處理完準備開始預測</a:t>
            </a:r>
            <a:endParaRPr sz="2200"/>
          </a:p>
        </p:txBody>
      </p:sp>
      <p:sp>
        <p:nvSpPr>
          <p:cNvPr id="266" name="Google Shape;266;g13b6ff89766_0_478"/>
          <p:cNvSpPr txBox="1"/>
          <p:nvPr/>
        </p:nvSpPr>
        <p:spPr>
          <a:xfrm>
            <a:off x="2446550" y="5855175"/>
            <a:ext cx="6106800" cy="523200"/>
          </a:xfrm>
          <a:prstGeom prst="rect">
            <a:avLst/>
          </a:prstGeom>
          <a:solidFill>
            <a:srgbClr val="FFFF00"/>
          </a:solidFill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6. 最後的黃燈亮起代表結果已上傳雲端可供查看</a:t>
            </a:r>
            <a:endParaRPr sz="2200"/>
          </a:p>
        </p:txBody>
      </p:sp>
      <p:cxnSp>
        <p:nvCxnSpPr>
          <p:cNvPr id="267" name="Google Shape;267;g13b6ff89766_0_478"/>
          <p:cNvCxnSpPr>
            <a:stCxn id="265" idx="1"/>
          </p:cNvCxnSpPr>
          <p:nvPr/>
        </p:nvCxnSpPr>
        <p:spPr>
          <a:xfrm flipH="1">
            <a:off x="1926275" y="5434950"/>
            <a:ext cx="520500" cy="142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g13b6ff89766_0_478"/>
          <p:cNvCxnSpPr>
            <a:stCxn id="266" idx="1"/>
          </p:cNvCxnSpPr>
          <p:nvPr/>
        </p:nvCxnSpPr>
        <p:spPr>
          <a:xfrm rot="10800000">
            <a:off x="1984250" y="6048975"/>
            <a:ext cx="462300" cy="67800"/>
          </a:xfrm>
          <a:prstGeom prst="straightConnector1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g13b6ff89766_0_478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sp>
        <p:nvSpPr>
          <p:cNvPr id="270" name="Google Shape;270;g13b6ff89766_0_478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簡易使用流程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3b6ff89766_0_50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1. 資料蒐集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2. 資料前處理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3. 模型預測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4. 結果上傳</a:t>
            </a:r>
            <a:endParaRPr sz="2200"/>
          </a:p>
        </p:txBody>
      </p:sp>
      <p:sp>
        <p:nvSpPr>
          <p:cNvPr id="277" name="Google Shape;277;g13b6ff89766_0_5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作品進度目錄</a:t>
            </a:r>
            <a:endParaRPr/>
          </a:p>
        </p:txBody>
      </p:sp>
      <p:sp>
        <p:nvSpPr>
          <p:cNvPr id="278" name="Google Shape;278;g13b6ff89766_0_50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279" name="Google Shape;279;g13b6ff89766_0_500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大致可以分成4個部分討論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g13b6ff89766_0_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066">
            <a:off x="9014240" y="354048"/>
            <a:ext cx="2380646" cy="2949528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3b6ff89766_0_50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側邊的Touch sensor：作品開始執行的觸發訊號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上方的BMD101 sensor：蒐集取樣率為512Hz的的ECG封包</a:t>
            </a:r>
            <a:endParaRPr sz="22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數據以藍芽傳輸至Rpi上的接收器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以serial port 讀取UART傳輸得到的ECG封包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依規定decode後即可得到時域ECG訊號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3b6ff89766_0_50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 資料蒐集	</a:t>
            </a:r>
            <a:endParaRPr/>
          </a:p>
        </p:txBody>
      </p:sp>
      <p:sp>
        <p:nvSpPr>
          <p:cNvPr id="288" name="Google Shape;288;g13b6ff89766_0_507"/>
          <p:cNvSpPr txBox="1"/>
          <p:nvPr/>
        </p:nvSpPr>
        <p:spPr>
          <a:xfrm>
            <a:off x="7797775" y="1205675"/>
            <a:ext cx="2273100" cy="523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BMD101 sensor</a:t>
            </a:r>
            <a:endParaRPr/>
          </a:p>
        </p:txBody>
      </p:sp>
      <p:cxnSp>
        <p:nvCxnSpPr>
          <p:cNvPr id="289" name="Google Shape;289;g13b6ff89766_0_507"/>
          <p:cNvCxnSpPr>
            <a:endCxn id="288" idx="3"/>
          </p:cNvCxnSpPr>
          <p:nvPr/>
        </p:nvCxnSpPr>
        <p:spPr>
          <a:xfrm flipH="1">
            <a:off x="10070875" y="1393775"/>
            <a:ext cx="422100" cy="7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g13b6ff89766_0_507"/>
          <p:cNvSpPr/>
          <p:nvPr/>
        </p:nvSpPr>
        <p:spPr>
          <a:xfrm>
            <a:off x="10839400" y="1409975"/>
            <a:ext cx="520500" cy="5232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3b6ff89766_0_507"/>
          <p:cNvSpPr txBox="1"/>
          <p:nvPr/>
        </p:nvSpPr>
        <p:spPr>
          <a:xfrm>
            <a:off x="9666325" y="2311588"/>
            <a:ext cx="1851000" cy="5232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Touch sensor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292" name="Google Shape;292;g13b6ff89766_0_507"/>
          <p:cNvCxnSpPr>
            <a:stCxn id="290" idx="3"/>
            <a:endCxn id="291" idx="0"/>
          </p:cNvCxnSpPr>
          <p:nvPr/>
        </p:nvCxnSpPr>
        <p:spPr>
          <a:xfrm flipH="1">
            <a:off x="10591925" y="1856554"/>
            <a:ext cx="323700" cy="455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g13b6ff89766_0_507"/>
          <p:cNvCxnSpPr>
            <a:stCxn id="288" idx="0"/>
          </p:cNvCxnSpPr>
          <p:nvPr/>
        </p:nvCxnSpPr>
        <p:spPr>
          <a:xfrm rot="10800000" flipH="1">
            <a:off x="8934325" y="905375"/>
            <a:ext cx="813300" cy="300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4" name="Google Shape;294;g13b6ff89766_0_5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238" y="3679125"/>
            <a:ext cx="3959925" cy="26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13b6ff89766_0_5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9592" y="4053200"/>
            <a:ext cx="3537433" cy="23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3b6ff89766_0_507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17</a:t>
            </a:fld>
            <a:endParaRPr/>
          </a:p>
        </p:txBody>
      </p:sp>
      <p:sp>
        <p:nvSpPr>
          <p:cNvPr id="297" name="Google Shape;297;g13b6ff89766_0_507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BMD101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b6ff89766_0_5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與資料庫資料整合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身分識別：MIT-BIH資料庫，降頻到360Hz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COVID-19辨識：ECG images data  資料庫，降頻到200Hz</a:t>
            </a:r>
            <a:endParaRPr sz="2200"/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去除雜訊與資料增量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去除雜訊：小波變換、以中值濾波器處理基線飄移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資料增量：垂直翻轉(左右手相反時向量方向不同)、新增Gaussian noise資料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資料scaling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資料歸一化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scaling到0-255之間 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13b6ff89766_0_5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 資料前處理</a:t>
            </a:r>
            <a:endParaRPr/>
          </a:p>
        </p:txBody>
      </p:sp>
      <p:pic>
        <p:nvPicPr>
          <p:cNvPr id="305" name="Google Shape;305;g13b6ff89766_0_5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350" y="4419275"/>
            <a:ext cx="3317300" cy="21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3b6ff89766_0_5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1550" y="4419275"/>
            <a:ext cx="3362625" cy="216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g13b6ff89766_0_523"/>
          <p:cNvCxnSpPr>
            <a:stCxn id="305" idx="3"/>
            <a:endCxn id="306" idx="1"/>
          </p:cNvCxnSpPr>
          <p:nvPr/>
        </p:nvCxnSpPr>
        <p:spPr>
          <a:xfrm>
            <a:off x="7754650" y="5500112"/>
            <a:ext cx="636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8" name="Google Shape;308;g13b6ff89766_0_523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18</a:t>
            </a:fld>
            <a:endParaRPr/>
          </a:p>
        </p:txBody>
      </p:sp>
      <p:sp>
        <p:nvSpPr>
          <p:cNvPr id="309" name="Google Shape;309;g13b6ff89766_0_523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3b6ff89766_0_5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以tensorflow lite架設CNN model (身份辨識、COVID-19篩檢各一個)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將模型載入Jetson nano</a:t>
            </a:r>
            <a:endParaRPr sz="220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充分利用Jetson nano的效能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model_c為COVID-19篩檢模型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model_i為身分辨識模型</a:t>
            </a:r>
            <a:endParaRPr sz="2200"/>
          </a:p>
          <a:p>
            <a:pPr marL="914400" lvl="1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最後輸出辨識結果</a:t>
            </a:r>
            <a:endParaRPr sz="2200"/>
          </a:p>
        </p:txBody>
      </p:sp>
      <p:sp>
        <p:nvSpPr>
          <p:cNvPr id="316" name="Google Shape;316;g13b6ff89766_0_5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模型預測</a:t>
            </a:r>
            <a:endParaRPr/>
          </a:p>
        </p:txBody>
      </p:sp>
      <p:pic>
        <p:nvPicPr>
          <p:cNvPr id="317" name="Google Shape;317;g13b6ff89766_0_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125" y="5011688"/>
            <a:ext cx="10099500" cy="8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3b6ff89766_0_533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19</a:t>
            </a:fld>
            <a:endParaRPr/>
          </a:p>
        </p:txBody>
      </p:sp>
      <p:sp>
        <p:nvSpPr>
          <p:cNvPr id="319" name="Google Shape;319;g13b6ff89766_0_533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37c4081b68_0_0"/>
          <p:cNvSpPr/>
          <p:nvPr/>
        </p:nvSpPr>
        <p:spPr>
          <a:xfrm>
            <a:off x="784600" y="2114700"/>
            <a:ext cx="1845300" cy="1888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137c4081b68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COVID-19肆虐下的應對</a:t>
            </a:r>
            <a:endParaRPr/>
          </a:p>
        </p:txBody>
      </p:sp>
      <p:sp>
        <p:nvSpPr>
          <p:cNvPr id="66" name="Google Shape;66;g137c4081b68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6107100" cy="4351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  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   體溫量測                                                                                                                      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                                                                   PCR 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        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        快篩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67" name="Google Shape;67;g137c4081b68_0_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sp>
        <p:nvSpPr>
          <p:cNvPr id="68" name="Google Shape;68;g137c4081b68_0_0"/>
          <p:cNvSpPr txBox="1">
            <a:spLocks noGrp="1"/>
          </p:cNvSpPr>
          <p:nvPr>
            <p:ph type="title" idx="2"/>
          </p:nvPr>
        </p:nvSpPr>
        <p:spPr>
          <a:xfrm>
            <a:off x="838200" y="11076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新型態的檢測方式——快速、準確、低成本、非侵入式</a:t>
            </a:r>
            <a:endParaRPr/>
          </a:p>
        </p:txBody>
      </p:sp>
      <p:pic>
        <p:nvPicPr>
          <p:cNvPr id="69" name="Google Shape;69;g137c4081b6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375" y="2725625"/>
            <a:ext cx="1093600" cy="1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37c4081b6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574" y="4908874"/>
            <a:ext cx="1093600" cy="10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37c4081b68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0038" y="3446900"/>
            <a:ext cx="1687900" cy="16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137c4081b68_0_0"/>
          <p:cNvSpPr/>
          <p:nvPr/>
        </p:nvSpPr>
        <p:spPr>
          <a:xfrm>
            <a:off x="784600" y="4288025"/>
            <a:ext cx="1845300" cy="1888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137c4081b68_0_0"/>
          <p:cNvSpPr/>
          <p:nvPr/>
        </p:nvSpPr>
        <p:spPr>
          <a:xfrm>
            <a:off x="2968063" y="3708425"/>
            <a:ext cx="1093500" cy="915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137c4081b68_0_0"/>
          <p:cNvSpPr/>
          <p:nvPr/>
        </p:nvSpPr>
        <p:spPr>
          <a:xfrm>
            <a:off x="4298038" y="2920625"/>
            <a:ext cx="2151900" cy="23118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137c4081b68_0_0"/>
          <p:cNvSpPr/>
          <p:nvPr/>
        </p:nvSpPr>
        <p:spPr>
          <a:xfrm>
            <a:off x="8016402" y="2051275"/>
            <a:ext cx="3213000" cy="40263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37c4081b68_0_0"/>
          <p:cNvSpPr/>
          <p:nvPr/>
        </p:nvSpPr>
        <p:spPr>
          <a:xfrm flipH="1">
            <a:off x="6686413" y="3618875"/>
            <a:ext cx="1093500" cy="915300"/>
          </a:xfrm>
          <a:prstGeom prst="rightArrow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60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137c4081b68_0_0"/>
          <p:cNvSpPr txBox="1"/>
          <p:nvPr/>
        </p:nvSpPr>
        <p:spPr>
          <a:xfrm>
            <a:off x="8286150" y="2202425"/>
            <a:ext cx="2818800" cy="52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ECG訊號 + 深度學習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g137c4081b68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22550" y="2725625"/>
            <a:ext cx="1277875" cy="12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g137c4081b68_0_0"/>
          <p:cNvPicPr preferRelativeResize="0"/>
          <p:nvPr/>
        </p:nvPicPr>
        <p:blipFill rotWithShape="1">
          <a:blip r:embed="rId7">
            <a:alphaModFix/>
          </a:blip>
          <a:srcRect b="8122"/>
          <a:stretch/>
        </p:blipFill>
        <p:spPr>
          <a:xfrm>
            <a:off x="8435825" y="4139650"/>
            <a:ext cx="2581975" cy="15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g137c4081b68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3304" y="1635975"/>
            <a:ext cx="1459575" cy="8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b6ff89766_0_5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從Jetson nano得到預測結果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利用MySQL上傳雲端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可隨時隨地查看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zh-TW" sz="2200"/>
              <a:t>方便整理門禁出入、疫情狀況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326" name="Google Shape;326;g13b6ff89766_0_5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4. 結果上傳</a:t>
            </a:r>
            <a:endParaRPr/>
          </a:p>
        </p:txBody>
      </p:sp>
      <p:pic>
        <p:nvPicPr>
          <p:cNvPr id="327" name="Google Shape;327;g13b6ff89766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400" y="3930996"/>
            <a:ext cx="5844850" cy="256189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13b6ff89766_0_54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20</a:t>
            </a:fld>
            <a:endParaRPr/>
          </a:p>
        </p:txBody>
      </p:sp>
      <p:sp>
        <p:nvSpPr>
          <p:cNvPr id="329" name="Google Shape;329;g13b6ff89766_0_541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Jetson nano、MySQL</a:t>
            </a:r>
            <a:endParaRPr/>
          </a:p>
        </p:txBody>
      </p:sp>
      <p:pic>
        <p:nvPicPr>
          <p:cNvPr id="330" name="Google Shape;330;g13b6ff89766_0_5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9121" y="3820046"/>
            <a:ext cx="3185950" cy="27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c7a1538df_0_159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21</a:t>
            </a:fld>
            <a:endParaRPr/>
          </a:p>
        </p:txBody>
      </p:sp>
      <p:sp>
        <p:nvSpPr>
          <p:cNvPr id="337" name="Google Shape;337;g13c7a1538df_0_15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Training Data：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MIT-BIH : 3870, OURS : 450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Testing Data：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MIT-BIH : 1720, OURS : 200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Test accuracy：98.99%</a:t>
            </a:r>
            <a:endParaRPr sz="2400"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</p:txBody>
      </p:sp>
      <p:sp>
        <p:nvSpPr>
          <p:cNvPr id="338" name="Google Shape;338;g13c7a1538df_0_1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身分識別模型</a:t>
            </a:r>
            <a:endParaRPr/>
          </a:p>
        </p:txBody>
      </p:sp>
      <p:pic>
        <p:nvPicPr>
          <p:cNvPr id="339" name="Google Shape;339;g13c7a1538df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063" y="1361675"/>
            <a:ext cx="2858914" cy="434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3c7a1538df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967" y="1356600"/>
            <a:ext cx="3697683" cy="2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3c7a1538df_0_159"/>
          <p:cNvPicPr preferRelativeResize="0"/>
          <p:nvPr/>
        </p:nvPicPr>
        <p:blipFill rotWithShape="1">
          <a:blip r:embed="rId5">
            <a:alphaModFix/>
          </a:blip>
          <a:srcRect b="7407"/>
          <a:stretch/>
        </p:blipFill>
        <p:spPr>
          <a:xfrm>
            <a:off x="5011956" y="3924737"/>
            <a:ext cx="3697718" cy="244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13c7a1538df_0_159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整合MIT-BIH資料庫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700"/>
              <a:t>軟體細節 - ECG identification</a:t>
            </a:r>
            <a:endParaRPr sz="3700"/>
          </a:p>
        </p:txBody>
      </p:sp>
      <p:sp>
        <p:nvSpPr>
          <p:cNvPr id="348" name="Google Shape;348;p6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22</a:t>
            </a:fld>
            <a:endParaRPr/>
          </a:p>
        </p:txBody>
      </p:sp>
      <p:sp>
        <p:nvSpPr>
          <p:cNvPr id="349" name="Google Shape;349;p6"/>
          <p:cNvSpPr txBox="1"/>
          <p:nvPr/>
        </p:nvSpPr>
        <p:spPr>
          <a:xfrm>
            <a:off x="838200" y="1051225"/>
            <a:ext cx="4624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300" b="1">
                <a:solidFill>
                  <a:srgbClr val="212529"/>
                </a:solidFill>
                <a:highlight>
                  <a:srgbClr val="FFFFFF"/>
                </a:highlight>
              </a:rPr>
              <a:t>MIT-BIH Arrhythmia Database</a:t>
            </a:r>
            <a:endParaRPr sz="2300" b="1">
              <a:solidFill>
                <a:srgbClr val="212529"/>
              </a:solidFill>
              <a:highlight>
                <a:srgbClr val="FFFFFF"/>
              </a:highlight>
            </a:endParaRPr>
          </a:p>
        </p:txBody>
      </p:sp>
      <p:pic>
        <p:nvPicPr>
          <p:cNvPr id="350" name="Google Shape;3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25" y="2128750"/>
            <a:ext cx="7424451" cy="3781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6"/>
          <p:cNvSpPr txBox="1"/>
          <p:nvPr/>
        </p:nvSpPr>
        <p:spPr>
          <a:xfrm>
            <a:off x="8610600" y="1943575"/>
            <a:ext cx="3165300" cy="43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MIT心律不整資料庫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取樣率: 360Hz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導聯: modified lead II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樣本數: 43人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訓練資料長度: 1800點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838200" y="1543375"/>
            <a:ext cx="42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333333"/>
                </a:solidFill>
              </a:rPr>
              <a:t>doi:</a:t>
            </a:r>
            <a:r>
              <a:rPr lang="zh-TW">
                <a:solidFill>
                  <a:srgbClr val="333333"/>
                </a:solidFill>
              </a:rPr>
              <a:t> </a:t>
            </a:r>
            <a:r>
              <a:rPr lang="zh-TW">
                <a:solidFill>
                  <a:srgbClr val="333333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https://doi.org/10.13026/C2F305</a:t>
            </a:r>
            <a:endParaRPr>
              <a:solidFill>
                <a:srgbClr val="33333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3c7a1538df_0_1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Training Data：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COVID : 800, NORMAL : 1000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/>
              <a:t>Testing Data：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COVID : 50, NORMAL : 296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>
                <a:highlight>
                  <a:srgbClr val="FFE599"/>
                </a:highlight>
                <a:latin typeface="Calibri"/>
                <a:ea typeface="Calibri"/>
                <a:cs typeface="Calibri"/>
                <a:sym typeface="Calibri"/>
              </a:rPr>
              <a:t>Test a</a:t>
            </a:r>
            <a:r>
              <a:rPr lang="zh-TW" sz="2200">
                <a:highlight>
                  <a:srgbClr val="FFE599"/>
                </a:highlight>
              </a:rPr>
              <a:t>ccuracy : 98.6%</a:t>
            </a:r>
            <a:endParaRPr sz="2200">
              <a:highlight>
                <a:srgbClr val="FFE599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13c7a1538df_0_1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COVID-19篩檢模型</a:t>
            </a:r>
            <a:endParaRPr/>
          </a:p>
        </p:txBody>
      </p:sp>
      <p:pic>
        <p:nvPicPr>
          <p:cNvPr id="360" name="Google Shape;360;g13c7a1538df_0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404363" y="2363625"/>
            <a:ext cx="5918325" cy="23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3c7a1538df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400" y="1139050"/>
            <a:ext cx="3840150" cy="26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3c7a1538df_0_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112" y="3821375"/>
            <a:ext cx="3724425" cy="26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g13c7a1538df_0_147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23</a:t>
            </a:fld>
            <a:endParaRPr/>
          </a:p>
        </p:txBody>
      </p:sp>
      <p:sp>
        <p:nvSpPr>
          <p:cNvPr id="364" name="Google Shape;364;g13c7a1538df_0_147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整合ECG Images dataset </a:t>
            </a:r>
            <a:endParaRPr/>
          </a:p>
        </p:txBody>
      </p:sp>
      <p:pic>
        <p:nvPicPr>
          <p:cNvPr id="365" name="Google Shape;365;g13c7a1538df_0_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200" y="3960138"/>
            <a:ext cx="2863706" cy="24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11d0d43113b_2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942500"/>
            <a:ext cx="6508452" cy="46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1d0d43113b_2_1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700"/>
              <a:t>軟體細節 - COVID-19</a:t>
            </a:r>
            <a:endParaRPr sz="3700"/>
          </a:p>
        </p:txBody>
      </p:sp>
      <p:sp>
        <p:nvSpPr>
          <p:cNvPr id="372" name="Google Shape;372;g11d0d43113b_2_177"/>
          <p:cNvSpPr txBox="1"/>
          <p:nvPr/>
        </p:nvSpPr>
        <p:spPr>
          <a:xfrm>
            <a:off x="838200" y="1062350"/>
            <a:ext cx="8361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>
                <a:solidFill>
                  <a:schemeClr val="dk1"/>
                </a:solidFill>
                <a:highlight>
                  <a:srgbClr val="FFFFFF"/>
                </a:highlight>
              </a:rPr>
              <a:t>ECG Images dataset of Cardiac and COVID-19 Patients</a:t>
            </a:r>
            <a:endParaRPr sz="2300" b="1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73" name="Google Shape;373;g11d0d43113b_2_177"/>
          <p:cNvSpPr txBox="1"/>
          <p:nvPr/>
        </p:nvSpPr>
        <p:spPr>
          <a:xfrm>
            <a:off x="838200" y="1496100"/>
            <a:ext cx="3304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doi: 10.17632/gwbz3fsgp8.1</a:t>
            </a:r>
            <a:endParaRPr sz="1900"/>
          </a:p>
        </p:txBody>
      </p:sp>
      <p:sp>
        <p:nvSpPr>
          <p:cNvPr id="374" name="Google Shape;374;g11d0d43113b_2_177"/>
          <p:cNvSpPr/>
          <p:nvPr/>
        </p:nvSpPr>
        <p:spPr>
          <a:xfrm>
            <a:off x="1111825" y="2837100"/>
            <a:ext cx="1709700" cy="751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g11d0d43113b_2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0" y="2365813"/>
            <a:ext cx="3768666" cy="14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1d0d43113b_2_177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d0d43113b_2_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3700"/>
              <a:t>軟體細節 - COVID-19</a:t>
            </a:r>
            <a:endParaRPr sz="3700"/>
          </a:p>
        </p:txBody>
      </p:sp>
      <p:sp>
        <p:nvSpPr>
          <p:cNvPr id="382" name="Google Shape;382;g11d0d43113b_2_100"/>
          <p:cNvSpPr txBox="1"/>
          <p:nvPr/>
        </p:nvSpPr>
        <p:spPr>
          <a:xfrm>
            <a:off x="838200" y="983825"/>
            <a:ext cx="11958300" cy="9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 b="1">
                <a:solidFill>
                  <a:srgbClr val="131313"/>
                </a:solidFill>
                <a:highlight>
                  <a:srgbClr val="FFFFFF"/>
                </a:highlight>
              </a:rPr>
              <a:t>new fully automated method and open-source software code</a:t>
            </a:r>
            <a:endParaRPr sz="2300" b="1">
              <a:solidFill>
                <a:srgbClr val="13131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383" name="Google Shape;383;g11d0d43113b_2_100"/>
          <p:cNvSpPr txBox="1"/>
          <p:nvPr/>
        </p:nvSpPr>
        <p:spPr>
          <a:xfrm>
            <a:off x="838200" y="1537025"/>
            <a:ext cx="42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>
                <a:solidFill>
                  <a:srgbClr val="333333"/>
                </a:solidFill>
              </a:rPr>
              <a:t>doi:</a:t>
            </a:r>
            <a:r>
              <a:rPr lang="zh-TW">
                <a:solidFill>
                  <a:srgbClr val="333333"/>
                </a:solidFill>
              </a:rPr>
              <a:t> https://doi.org/10.1101/2021.07.13.21260461</a:t>
            </a:r>
            <a:endParaRPr sz="1700"/>
          </a:p>
        </p:txBody>
      </p:sp>
      <p:sp>
        <p:nvSpPr>
          <p:cNvPr id="384" name="Google Shape;384;g11d0d43113b_2_100"/>
          <p:cNvSpPr txBox="1"/>
          <p:nvPr/>
        </p:nvSpPr>
        <p:spPr>
          <a:xfrm>
            <a:off x="906725" y="1937225"/>
            <a:ext cx="9714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>
                <a:latin typeface="Microsoft YaHei"/>
                <a:ea typeface="Microsoft YaHei"/>
                <a:cs typeface="Microsoft YaHei"/>
                <a:sym typeface="Microsoft YaHei"/>
              </a:rPr>
              <a:t>將訊號的圖形轉為time-series data，考量深度學習模型在板子上的工作效能</a:t>
            </a:r>
            <a:endParaRPr sz="21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385" name="Google Shape;385;g11d0d43113b_2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050" y="2644675"/>
            <a:ext cx="4509350" cy="34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1d0d43113b_2_10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120286f694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3392" y="1737728"/>
            <a:ext cx="5371986" cy="33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g120286f6945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產品特色與目標市場</a:t>
            </a:r>
            <a:endParaRPr/>
          </a:p>
        </p:txBody>
      </p:sp>
      <p:sp>
        <p:nvSpPr>
          <p:cNvPr id="394" name="Google Shape;394;g120286f6945_0_0"/>
          <p:cNvSpPr txBox="1">
            <a:spLocks noGrp="1"/>
          </p:cNvSpPr>
          <p:nvPr>
            <p:ph type="body" idx="1"/>
          </p:nvPr>
        </p:nvSpPr>
        <p:spPr>
          <a:xfrm>
            <a:off x="663825" y="1939675"/>
            <a:ext cx="77043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1. 7秒內完成、準確率高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2. COVID-19檢測 + 即時記錄身分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2200"/>
              <a:t>3. 雲端結果：隨時隨地查看門禁出入資訊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343434"/>
              </a:solidFill>
              <a:highlight>
                <a:srgbClr val="FFE599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200">
              <a:solidFill>
                <a:srgbClr val="3434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395" name="Google Shape;395;g120286f6945_0_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26</a:t>
            </a:fld>
            <a:endParaRPr/>
          </a:p>
        </p:txBody>
      </p:sp>
      <p:sp>
        <p:nvSpPr>
          <p:cNvPr id="396" name="Google Shape;396;g120286f6945_0_0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COVID-19識別之點名、打卡系統</a:t>
            </a:r>
            <a:endParaRPr/>
          </a:p>
        </p:txBody>
      </p:sp>
      <p:sp>
        <p:nvSpPr>
          <p:cNvPr id="397" name="Google Shape;397;g120286f6945_0_0"/>
          <p:cNvSpPr txBox="1"/>
          <p:nvPr/>
        </p:nvSpPr>
        <p:spPr>
          <a:xfrm>
            <a:off x="663825" y="4286250"/>
            <a:ext cx="56034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343434"/>
                </a:solidFill>
                <a:highlight>
                  <a:srgbClr val="FFE599"/>
                </a:highlight>
              </a:rPr>
              <a:t>⇒ 課堂點名、公司打卡、宿舍管理系統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398" name="Google Shape;398;g120286f6945_0_0"/>
          <p:cNvCxnSpPr>
            <a:endCxn id="399" idx="1"/>
          </p:cNvCxnSpPr>
          <p:nvPr/>
        </p:nvCxnSpPr>
        <p:spPr>
          <a:xfrm rot="10800000" flipH="1">
            <a:off x="8340675" y="1498300"/>
            <a:ext cx="1489800" cy="608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0" name="Google Shape;400;g120286f6945_0_0"/>
          <p:cNvCxnSpPr/>
          <p:nvPr/>
        </p:nvCxnSpPr>
        <p:spPr>
          <a:xfrm rot="10800000" flipH="1">
            <a:off x="9250725" y="1731925"/>
            <a:ext cx="1001100" cy="694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g120286f6945_0_0"/>
          <p:cNvSpPr txBox="1"/>
          <p:nvPr/>
        </p:nvSpPr>
        <p:spPr>
          <a:xfrm>
            <a:off x="9830475" y="1236700"/>
            <a:ext cx="19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ECG sensor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01" name="Google Shape;401;g120286f6945_0_0"/>
          <p:cNvCxnSpPr/>
          <p:nvPr/>
        </p:nvCxnSpPr>
        <p:spPr>
          <a:xfrm rot="10800000" flipH="1">
            <a:off x="10059525" y="3183175"/>
            <a:ext cx="590400" cy="102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2" name="Google Shape;402;g120286f6945_0_0"/>
          <p:cNvSpPr txBox="1"/>
          <p:nvPr/>
        </p:nvSpPr>
        <p:spPr>
          <a:xfrm>
            <a:off x="10743450" y="2449275"/>
            <a:ext cx="1940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initiate button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03" name="Google Shape;403;g120286f6945_0_0"/>
          <p:cNvCxnSpPr/>
          <p:nvPr/>
        </p:nvCxnSpPr>
        <p:spPr>
          <a:xfrm flipH="1">
            <a:off x="9655050" y="5079525"/>
            <a:ext cx="1088400" cy="565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g120286f6945_0_0"/>
          <p:cNvSpPr txBox="1"/>
          <p:nvPr/>
        </p:nvSpPr>
        <p:spPr>
          <a:xfrm>
            <a:off x="7847788" y="5524575"/>
            <a:ext cx="274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power supply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405" name="Google Shape;405;g120286f6945_0_0"/>
          <p:cNvCxnSpPr>
            <a:endCxn id="406" idx="0"/>
          </p:cNvCxnSpPr>
          <p:nvPr/>
        </p:nvCxnSpPr>
        <p:spPr>
          <a:xfrm flipH="1">
            <a:off x="6543550" y="2342025"/>
            <a:ext cx="2201700" cy="2737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g120286f6945_0_0"/>
          <p:cNvSpPr txBox="1"/>
          <p:nvPr/>
        </p:nvSpPr>
        <p:spPr>
          <a:xfrm>
            <a:off x="5573500" y="5079525"/>
            <a:ext cx="194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progress bar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37c4081b68_0_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Covidentity使用流程</a:t>
            </a:r>
            <a:endParaRPr/>
          </a:p>
        </p:txBody>
      </p:sp>
      <p:sp>
        <p:nvSpPr>
          <p:cNvPr id="87" name="Google Shape;87;g137c4081b68_0_110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88" name="Google Shape;88;g137c4081b68_0_110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雙手拇指取得ECG訊號，7 秒輸出結果</a:t>
            </a:r>
            <a:endParaRPr/>
          </a:p>
        </p:txBody>
      </p:sp>
      <p:pic>
        <p:nvPicPr>
          <p:cNvPr id="89" name="Google Shape;89;g137c4081b68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854" y="4221700"/>
            <a:ext cx="1463921" cy="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g137c4081b68_0_110"/>
          <p:cNvPicPr preferRelativeResize="0"/>
          <p:nvPr/>
        </p:nvPicPr>
        <p:blipFill rotWithShape="1">
          <a:blip r:embed="rId3">
            <a:alphaModFix/>
          </a:blip>
          <a:srcRect r="24069"/>
          <a:stretch/>
        </p:blipFill>
        <p:spPr>
          <a:xfrm flipH="1">
            <a:off x="2328691" y="4221700"/>
            <a:ext cx="1111600" cy="8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137c4081b68_0_110"/>
          <p:cNvPicPr preferRelativeResize="0"/>
          <p:nvPr/>
        </p:nvPicPr>
        <p:blipFill rotWithShape="1">
          <a:blip r:embed="rId4">
            <a:alphaModFix/>
          </a:blip>
          <a:srcRect l="33322" t="20430" r="31962" b="25762"/>
          <a:stretch/>
        </p:blipFill>
        <p:spPr>
          <a:xfrm>
            <a:off x="7932950" y="3864696"/>
            <a:ext cx="2869125" cy="194920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37c4081b68_0_110"/>
          <p:cNvSpPr/>
          <p:nvPr/>
        </p:nvSpPr>
        <p:spPr>
          <a:xfrm rot="-2700000">
            <a:off x="3484462" y="3608246"/>
            <a:ext cx="973686" cy="5282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g137c4081b68_0_110"/>
          <p:cNvSpPr/>
          <p:nvPr/>
        </p:nvSpPr>
        <p:spPr>
          <a:xfrm rot="2699251">
            <a:off x="6589104" y="3608241"/>
            <a:ext cx="973474" cy="52820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37c4081b68_0_110"/>
          <p:cNvSpPr txBox="1"/>
          <p:nvPr/>
        </p:nvSpPr>
        <p:spPr>
          <a:xfrm>
            <a:off x="1202600" y="3341500"/>
            <a:ext cx="2237700" cy="523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感測器接收訊號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5" name="Google Shape;95;g137c4081b68_0_110"/>
          <p:cNvSpPr txBox="1"/>
          <p:nvPr/>
        </p:nvSpPr>
        <p:spPr>
          <a:xfrm>
            <a:off x="4910225" y="4221700"/>
            <a:ext cx="1226700" cy="523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AI預測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6" name="Google Shape;96;g137c4081b68_0_110"/>
          <p:cNvSpPr txBox="1"/>
          <p:nvPr/>
        </p:nvSpPr>
        <p:spPr>
          <a:xfrm>
            <a:off x="8870200" y="2993025"/>
            <a:ext cx="1330200" cy="5232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latin typeface="Microsoft YaHei"/>
                <a:ea typeface="Microsoft YaHei"/>
                <a:cs typeface="Microsoft YaHei"/>
                <a:sym typeface="Microsoft YaHei"/>
              </a:rPr>
              <a:t>雲端輸出</a:t>
            </a:r>
            <a:endParaRPr sz="22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97" name="Google Shape;97;g137c4081b68_0_110"/>
          <p:cNvSpPr/>
          <p:nvPr/>
        </p:nvSpPr>
        <p:spPr>
          <a:xfrm>
            <a:off x="8122075" y="3887550"/>
            <a:ext cx="488400" cy="1903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37c4081b68_0_110"/>
          <p:cNvSpPr/>
          <p:nvPr/>
        </p:nvSpPr>
        <p:spPr>
          <a:xfrm>
            <a:off x="8668725" y="3887550"/>
            <a:ext cx="291000" cy="1903500"/>
          </a:xfrm>
          <a:prstGeom prst="rect">
            <a:avLst/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37c4081b68_0_110"/>
          <p:cNvSpPr txBox="1"/>
          <p:nvPr/>
        </p:nvSpPr>
        <p:spPr>
          <a:xfrm>
            <a:off x="6712725" y="5065900"/>
            <a:ext cx="156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CC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身份辨識</a:t>
            </a:r>
            <a:endParaRPr sz="2200">
              <a:solidFill>
                <a:srgbClr val="CC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0" name="Google Shape;100;g137c4081b68_0_110"/>
          <p:cNvSpPr txBox="1"/>
          <p:nvPr/>
        </p:nvSpPr>
        <p:spPr>
          <a:xfrm>
            <a:off x="8870200" y="5712325"/>
            <a:ext cx="1562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CC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COVID-19</a:t>
            </a:r>
            <a:endParaRPr sz="2200">
              <a:solidFill>
                <a:srgbClr val="CC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01" name="Google Shape;101;g137c4081b68_0_110"/>
          <p:cNvSpPr/>
          <p:nvPr/>
        </p:nvSpPr>
        <p:spPr>
          <a:xfrm rot="-1746380">
            <a:off x="758004" y="2583669"/>
            <a:ext cx="677793" cy="566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5秒</a:t>
            </a:r>
            <a:endParaRPr sz="2200"/>
          </a:p>
        </p:txBody>
      </p:sp>
      <p:sp>
        <p:nvSpPr>
          <p:cNvPr id="102" name="Google Shape;102;g137c4081b68_0_110"/>
          <p:cNvSpPr/>
          <p:nvPr/>
        </p:nvSpPr>
        <p:spPr>
          <a:xfrm rot="1409914" flipH="1">
            <a:off x="9154564" y="2082342"/>
            <a:ext cx="1655272" cy="566032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381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/>
              <a:t>99%準確率</a:t>
            </a:r>
            <a:endParaRPr sz="2200"/>
          </a:p>
        </p:txBody>
      </p:sp>
      <p:pic>
        <p:nvPicPr>
          <p:cNvPr id="103" name="Google Shape;103;g137c4081b68_0_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2292" y="2085839"/>
            <a:ext cx="2511411" cy="15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g137c4081b68_0_110"/>
          <p:cNvSpPr txBox="1"/>
          <p:nvPr/>
        </p:nvSpPr>
        <p:spPr>
          <a:xfrm>
            <a:off x="845600" y="5729275"/>
            <a:ext cx="6251400" cy="4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>
                <a:solidFill>
                  <a:srgbClr val="343434"/>
                </a:solidFill>
                <a:highlight>
                  <a:srgbClr val="FFE599"/>
                </a:highlight>
              </a:rPr>
              <a:t>目標市場：課堂點名、公司打卡、宿舍管理系統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a6d0ebb43_0_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ECG的技術可行性 - 1 </a:t>
            </a:r>
            <a:endParaRPr/>
          </a:p>
        </p:txBody>
      </p:sp>
      <p:sp>
        <p:nvSpPr>
          <p:cNvPr id="111" name="Google Shape;111;g13a6d0ebb43_0_28"/>
          <p:cNvSpPr txBox="1"/>
          <p:nvPr/>
        </p:nvSpPr>
        <p:spPr>
          <a:xfrm>
            <a:off x="884100" y="2137575"/>
            <a:ext cx="10423800" cy="13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/>
              <a:t>Long, B., Brady, W. J., Bridwell, R. E., Ramzy, M., Montrief, T., Singh, M., &amp; Gottlieb, M. (2021). Electrocardiographic manifestations of COVID-19. The American journal of emergency medicine, 41, 96–103.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https://doi.org/10.1016/j.ajem.2020.12.060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3a6d0ebb43_0_28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醫學期刊顯示COVID-19造成ECG出現變化</a:t>
            </a:r>
            <a:endParaRPr/>
          </a:p>
        </p:txBody>
      </p:sp>
      <p:pic>
        <p:nvPicPr>
          <p:cNvPr id="113" name="Google Shape;113;g13a6d0ebb43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112" y="2954075"/>
            <a:ext cx="9209674" cy="353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g13a6d0ebb43_0_28"/>
          <p:cNvCxnSpPr/>
          <p:nvPr/>
        </p:nvCxnSpPr>
        <p:spPr>
          <a:xfrm>
            <a:off x="1049475" y="5654050"/>
            <a:ext cx="8285400" cy="9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g13a6d0ebb43_0_28"/>
          <p:cNvCxnSpPr/>
          <p:nvPr/>
        </p:nvCxnSpPr>
        <p:spPr>
          <a:xfrm rot="10800000" flipH="1">
            <a:off x="1005575" y="6006450"/>
            <a:ext cx="4205100" cy="7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g13a6d0ebb43_0_28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117" name="Google Shape;117;g13a6d0ebb43_0_28"/>
          <p:cNvSpPr txBox="1"/>
          <p:nvPr/>
        </p:nvSpPr>
        <p:spPr>
          <a:xfrm>
            <a:off x="884100" y="1737725"/>
            <a:ext cx="10870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b="1">
                <a:solidFill>
                  <a:srgbClr val="1B305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Electrocardiographic manifestations of COVID-19</a:t>
            </a: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a6d0ebb43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ECG的技術可行性 - 2 </a:t>
            </a:r>
            <a:endParaRPr/>
          </a:p>
        </p:txBody>
      </p:sp>
      <p:sp>
        <p:nvSpPr>
          <p:cNvPr id="124" name="Google Shape;124;g13a6d0ebb43_0_62"/>
          <p:cNvSpPr txBox="1">
            <a:spLocks noGrp="1"/>
          </p:cNvSpPr>
          <p:nvPr>
            <p:ph type="sldNum" idx="12"/>
          </p:nvPr>
        </p:nvSpPr>
        <p:spPr>
          <a:xfrm>
            <a:off x="8610600" y="61538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125" name="Google Shape;125;g13a6d0ebb43_0_62"/>
          <p:cNvSpPr txBox="1"/>
          <p:nvPr/>
        </p:nvSpPr>
        <p:spPr>
          <a:xfrm>
            <a:off x="884100" y="1737725"/>
            <a:ext cx="108705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800" b="1">
                <a:solidFill>
                  <a:srgbClr val="1B3051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Classification of COVID-19 electrocardiograms by using hexaxial feature mapping and deep learning</a:t>
            </a:r>
            <a:endParaRPr sz="1800">
              <a:solidFill>
                <a:srgbClr val="33333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1B305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6" name="Google Shape;126;g13a6d0ebb43_0_62"/>
          <p:cNvSpPr txBox="1"/>
          <p:nvPr/>
        </p:nvSpPr>
        <p:spPr>
          <a:xfrm>
            <a:off x="930000" y="2197913"/>
            <a:ext cx="104238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Ozdemir, M.A., Ozdemir, G.D. &amp; Guren, O. Classification of COVID-19 electrocardiograms by using hexaxial feature mapping and deep learning. BMC Med Inform Decis Mak 21, 170 (2021).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uFill>
                  <a:noFill/>
                </a:uFill>
                <a:hlinkClick r:id="rId3"/>
              </a:rPr>
              <a:t>https://doi.org/10.1186/s12911-021-01521-x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3a6d0ebb43_0_62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深度學習模型預測COVID-19的論文(準確率96.20%)</a:t>
            </a:r>
            <a:endParaRPr/>
          </a:p>
        </p:txBody>
      </p:sp>
      <p:cxnSp>
        <p:nvCxnSpPr>
          <p:cNvPr id="128" name="Google Shape;128;g13a6d0ebb43_0_62"/>
          <p:cNvCxnSpPr/>
          <p:nvPr/>
        </p:nvCxnSpPr>
        <p:spPr>
          <a:xfrm>
            <a:off x="1034650" y="4494350"/>
            <a:ext cx="4686900" cy="282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g13a6d0ebb43_0_62"/>
          <p:cNvCxnSpPr/>
          <p:nvPr/>
        </p:nvCxnSpPr>
        <p:spPr>
          <a:xfrm rot="10800000" flipH="1">
            <a:off x="2692125" y="5465225"/>
            <a:ext cx="7008600" cy="1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" name="Google Shape;130;g13a6d0ebb43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4088" y="3132013"/>
            <a:ext cx="9515475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3a6d0ebb43_0_62"/>
          <p:cNvSpPr txBox="1"/>
          <p:nvPr/>
        </p:nvSpPr>
        <p:spPr>
          <a:xfrm>
            <a:off x="7498300" y="4970775"/>
            <a:ext cx="977400" cy="400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g11d0d43113b_2_46"/>
          <p:cNvGrpSpPr/>
          <p:nvPr/>
        </p:nvGrpSpPr>
        <p:grpSpPr>
          <a:xfrm>
            <a:off x="838200" y="2970175"/>
            <a:ext cx="8633914" cy="3183625"/>
            <a:chOff x="884100" y="3309250"/>
            <a:chExt cx="8633914" cy="3183625"/>
          </a:xfrm>
        </p:grpSpPr>
        <p:pic>
          <p:nvPicPr>
            <p:cNvPr id="138" name="Google Shape;138;g11d0d43113b_2_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84100" y="3309250"/>
              <a:ext cx="8633914" cy="318362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" name="Google Shape;139;g11d0d43113b_2_46"/>
            <p:cNvCxnSpPr/>
            <p:nvPr/>
          </p:nvCxnSpPr>
          <p:spPr>
            <a:xfrm>
              <a:off x="5143650" y="5499675"/>
              <a:ext cx="4138200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g11d0d43113b_2_46"/>
            <p:cNvSpPr/>
            <p:nvPr/>
          </p:nvSpPr>
          <p:spPr>
            <a:xfrm>
              <a:off x="5915625" y="6215375"/>
              <a:ext cx="3526200" cy="277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g11d0d43113b_2_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ECG的技術可行性 - 3 </a:t>
            </a:r>
            <a:endParaRPr/>
          </a:p>
        </p:txBody>
      </p:sp>
      <p:sp>
        <p:nvSpPr>
          <p:cNvPr id="142" name="Google Shape;142;g11d0d43113b_2_46"/>
          <p:cNvSpPr txBox="1">
            <a:spLocks noGrp="1"/>
          </p:cNvSpPr>
          <p:nvPr>
            <p:ph type="sldNum" idx="12"/>
          </p:nvPr>
        </p:nvSpPr>
        <p:spPr>
          <a:xfrm>
            <a:off x="8610600" y="615380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43" name="Google Shape;143;g11d0d43113b_2_46"/>
          <p:cNvSpPr txBox="1"/>
          <p:nvPr/>
        </p:nvSpPr>
        <p:spPr>
          <a:xfrm>
            <a:off x="781581" y="1387776"/>
            <a:ext cx="108705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200" b="1">
                <a:solidFill>
                  <a:srgbClr val="1B3051"/>
                </a:solidFill>
                <a:highlight>
                  <a:srgbClr val="FFFFFF"/>
                </a:highlight>
                <a:latin typeface="Trebuchet MS"/>
                <a:ea typeface="Trebuchet MS"/>
                <a:cs typeface="Trebuchet MS"/>
                <a:sym typeface="Trebuchet MS"/>
              </a:rPr>
              <a:t>Deep-ECG: Convolutional Neural Networks for ECG biometric recognition</a:t>
            </a:r>
            <a:endParaRPr sz="2200" b="1">
              <a:solidFill>
                <a:srgbClr val="1B3051"/>
              </a:solidFill>
              <a:highlight>
                <a:srgbClr val="FFFFFF"/>
              </a:highlight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44" name="Google Shape;144;g11d0d43113b_2_46"/>
          <p:cNvSpPr txBox="1"/>
          <p:nvPr/>
        </p:nvSpPr>
        <p:spPr>
          <a:xfrm>
            <a:off x="826250" y="2103425"/>
            <a:ext cx="1042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Ruggero Donida Labati, Enrique Muñoz, Vincenzo Piuri, Roberto Sassi, Fabio Scotti,Deep-ECG: Convolutional Neural Networks for ECG biometric recognition,Pattern Recognition Letters,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Volume 126,2019,Pages 78-85,ISSN 0167-8655,</a:t>
            </a:r>
            <a:r>
              <a:rPr lang="zh-TW" u="sng" dirty="0">
                <a:solidFill>
                  <a:schemeClr val="hlink"/>
                </a:solidFill>
                <a:hlinkClick r:id="rId4"/>
              </a:rPr>
              <a:t>https://doi.org/10.1016/j.patrec.2018.03.028.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5" name="Google Shape;145;g11d0d43113b_2_46"/>
          <p:cNvCxnSpPr/>
          <p:nvPr/>
        </p:nvCxnSpPr>
        <p:spPr>
          <a:xfrm>
            <a:off x="1068950" y="6153800"/>
            <a:ext cx="49692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g11d0d43113b_2_46"/>
          <p:cNvCxnSpPr/>
          <p:nvPr/>
        </p:nvCxnSpPr>
        <p:spPr>
          <a:xfrm>
            <a:off x="5275375" y="5826350"/>
            <a:ext cx="38454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g11d0d43113b_2_46"/>
          <p:cNvSpPr txBox="1">
            <a:spLocks noGrp="1"/>
          </p:cNvSpPr>
          <p:nvPr>
            <p:ph type="title" idx="2"/>
          </p:nvPr>
        </p:nvSpPr>
        <p:spPr>
          <a:xfrm>
            <a:off x="838200" y="1209375"/>
            <a:ext cx="105156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CNN模型於身分識別(準確率：99%)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 txBox="1"/>
          <p:nvPr/>
        </p:nvSpPr>
        <p:spPr>
          <a:xfrm>
            <a:off x="4886525" y="5540875"/>
            <a:ext cx="893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latin typeface="Microsoft YaHei"/>
                <a:ea typeface="Microsoft YaHei"/>
                <a:cs typeface="Microsoft YaHei"/>
                <a:sym typeface="Microsoft YaHei"/>
              </a:rPr>
              <a:t>15-</a:t>
            </a:r>
            <a:endParaRPr sz="20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53" name="Google Shape;153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Covid -19 篩檢方法比較</a:t>
            </a:r>
            <a:endParaRPr/>
          </a:p>
        </p:txBody>
      </p:sp>
      <p:sp>
        <p:nvSpPr>
          <p:cNvPr id="154" name="Google Shape;154;p3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55" name="Google Shape;155;p3"/>
          <p:cNvSpPr txBox="1">
            <a:spLocks noGrp="1"/>
          </p:cNvSpPr>
          <p:nvPr>
            <p:ph type="title" idx="2"/>
          </p:nvPr>
        </p:nvSpPr>
        <p:spPr>
          <a:xfrm>
            <a:off x="838200" y="1209350"/>
            <a:ext cx="10753800" cy="52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2420"/>
              <a:t>準確率高(99%)、非侵入性、簡單快速、預測時間短、高安全性、可重複利用</a:t>
            </a:r>
            <a:endParaRPr sz="2420"/>
          </a:p>
        </p:txBody>
      </p:sp>
      <p:pic>
        <p:nvPicPr>
          <p:cNvPr id="156" name="Google Shape;15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27650"/>
            <a:ext cx="9466224" cy="39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825" y="2410709"/>
            <a:ext cx="1123325" cy="1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825" y="3547397"/>
            <a:ext cx="1123325" cy="1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825" y="2948297"/>
            <a:ext cx="1123325" cy="1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3825" y="4219472"/>
            <a:ext cx="1123325" cy="11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"/>
          <p:cNvSpPr txBox="1"/>
          <p:nvPr/>
        </p:nvSpPr>
        <p:spPr>
          <a:xfrm>
            <a:off x="3414450" y="4461575"/>
            <a:ext cx="112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YaHei"/>
                <a:ea typeface="Microsoft YaHei"/>
                <a:cs typeface="Microsoft YaHei"/>
                <a:sym typeface="Microsoft YaHei"/>
              </a:rPr>
              <a:t>( 85%)</a:t>
            </a:r>
            <a:endParaRPr sz="1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4910350" y="5279025"/>
            <a:ext cx="735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YaHei"/>
                <a:ea typeface="Microsoft YaHei"/>
                <a:cs typeface="Microsoft YaHei"/>
                <a:sym typeface="Microsoft YaHei"/>
              </a:rPr>
              <a:t>15-</a:t>
            </a:r>
            <a:endParaRPr sz="1900"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5863663" y="4627350"/>
            <a:ext cx="112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YaHei"/>
                <a:ea typeface="Microsoft YaHei"/>
                <a:cs typeface="Microsoft YaHei"/>
                <a:sym typeface="Microsoft YaHei"/>
              </a:rPr>
              <a:t>( 99%)</a:t>
            </a:r>
            <a:endParaRPr sz="1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4" name="Google Shape;164;p3"/>
          <p:cNvSpPr txBox="1"/>
          <p:nvPr/>
        </p:nvSpPr>
        <p:spPr>
          <a:xfrm>
            <a:off x="8762513" y="4627338"/>
            <a:ext cx="112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Microsoft YaHei"/>
                <a:ea typeface="Microsoft YaHei"/>
                <a:cs typeface="Microsoft YaHei"/>
                <a:sym typeface="Microsoft YaHei"/>
              </a:rPr>
              <a:t>( 99%)</a:t>
            </a:r>
            <a:endParaRPr sz="16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5" name="Google Shape;165;p3"/>
          <p:cNvSpPr/>
          <p:nvPr/>
        </p:nvSpPr>
        <p:spPr>
          <a:xfrm>
            <a:off x="8285425" y="5631200"/>
            <a:ext cx="273300" cy="33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endParaRPr sz="1900"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66" name="Google Shape;166;p3"/>
          <p:cNvSpPr/>
          <p:nvPr/>
        </p:nvSpPr>
        <p:spPr>
          <a:xfrm rot="10800000">
            <a:off x="3793036" y="3923663"/>
            <a:ext cx="3080100" cy="2179200"/>
          </a:xfrm>
          <a:prstGeom prst="wedgeEllipseCallout">
            <a:avLst>
              <a:gd name="adj1" fmla="val -78775"/>
              <a:gd name="adj2" fmla="val 56385"/>
            </a:avLst>
          </a:prstGeom>
          <a:solidFill>
            <a:srgbClr val="CC0000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"/>
          <p:cNvSpPr txBox="1"/>
          <p:nvPr/>
        </p:nvSpPr>
        <p:spPr>
          <a:xfrm>
            <a:off x="4083425" y="4582325"/>
            <a:ext cx="2499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相對密碼、指紋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有高安全性</a:t>
            </a:r>
            <a:endParaRPr sz="22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0286f6945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硬體架構</a:t>
            </a:r>
            <a:endParaRPr/>
          </a:p>
        </p:txBody>
      </p:sp>
      <p:sp>
        <p:nvSpPr>
          <p:cNvPr id="174" name="Google Shape;174;g120286f6945_0_12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175" name="Google Shape;175;g120286f694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184" y="1088845"/>
            <a:ext cx="6060575" cy="46803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120286f6945_0_12"/>
          <p:cNvSpPr txBox="1"/>
          <p:nvPr/>
        </p:nvSpPr>
        <p:spPr>
          <a:xfrm>
            <a:off x="2671688" y="1626988"/>
            <a:ext cx="1269300" cy="49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000">
                <a:solidFill>
                  <a:schemeClr val="dk1"/>
                </a:solidFill>
              </a:rPr>
              <a:t>LED Bar</a:t>
            </a:r>
            <a:endParaRPr/>
          </a:p>
        </p:txBody>
      </p:sp>
      <p:sp>
        <p:nvSpPr>
          <p:cNvPr id="177" name="Google Shape;177;g120286f6945_0_12"/>
          <p:cNvSpPr txBox="1"/>
          <p:nvPr/>
        </p:nvSpPr>
        <p:spPr>
          <a:xfrm>
            <a:off x="9244450" y="1690313"/>
            <a:ext cx="1747200" cy="49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Touch sensor</a:t>
            </a:r>
            <a:endParaRPr/>
          </a:p>
        </p:txBody>
      </p:sp>
      <p:sp>
        <p:nvSpPr>
          <p:cNvPr id="178" name="Google Shape;178;g120286f6945_0_12"/>
          <p:cNvSpPr txBox="1"/>
          <p:nvPr/>
        </p:nvSpPr>
        <p:spPr>
          <a:xfrm>
            <a:off x="890225" y="5376375"/>
            <a:ext cx="2209200" cy="49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BMD101 Sensor</a:t>
            </a:r>
            <a:endParaRPr/>
          </a:p>
        </p:txBody>
      </p:sp>
      <p:cxnSp>
        <p:nvCxnSpPr>
          <p:cNvPr id="179" name="Google Shape;179;g120286f6945_0_12"/>
          <p:cNvCxnSpPr>
            <a:stCxn id="176" idx="3"/>
          </p:cNvCxnSpPr>
          <p:nvPr/>
        </p:nvCxnSpPr>
        <p:spPr>
          <a:xfrm rot="10800000" flipH="1">
            <a:off x="3940988" y="1785988"/>
            <a:ext cx="1198200" cy="87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g120286f6945_0_12"/>
          <p:cNvCxnSpPr>
            <a:stCxn id="177" idx="1"/>
          </p:cNvCxnSpPr>
          <p:nvPr/>
        </p:nvCxnSpPr>
        <p:spPr>
          <a:xfrm rot="10800000">
            <a:off x="8222950" y="1735613"/>
            <a:ext cx="1021500" cy="201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g120286f6945_0_12"/>
          <p:cNvCxnSpPr/>
          <p:nvPr/>
        </p:nvCxnSpPr>
        <p:spPr>
          <a:xfrm rot="10800000" flipH="1">
            <a:off x="3099450" y="5201925"/>
            <a:ext cx="1895700" cy="414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g120286f6945_0_12"/>
          <p:cNvCxnSpPr/>
          <p:nvPr/>
        </p:nvCxnSpPr>
        <p:spPr>
          <a:xfrm flipH="1">
            <a:off x="3165350" y="3252075"/>
            <a:ext cx="2091900" cy="1200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g120286f6945_0_12"/>
          <p:cNvSpPr txBox="1"/>
          <p:nvPr/>
        </p:nvSpPr>
        <p:spPr>
          <a:xfrm>
            <a:off x="1418225" y="3194000"/>
            <a:ext cx="1747200" cy="49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Jetson nano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84" name="Google Shape;184;g120286f6945_0_12"/>
          <p:cNvSpPr txBox="1"/>
          <p:nvPr/>
        </p:nvSpPr>
        <p:spPr>
          <a:xfrm>
            <a:off x="9244450" y="3968450"/>
            <a:ext cx="2209200" cy="492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BMD101 receiver</a:t>
            </a:r>
            <a:endParaRPr/>
          </a:p>
        </p:txBody>
      </p:sp>
      <p:cxnSp>
        <p:nvCxnSpPr>
          <p:cNvPr id="185" name="Google Shape;185;g120286f6945_0_12"/>
          <p:cNvCxnSpPr>
            <a:endCxn id="184" idx="1"/>
          </p:cNvCxnSpPr>
          <p:nvPr/>
        </p:nvCxnSpPr>
        <p:spPr>
          <a:xfrm rot="10800000" flipH="1">
            <a:off x="7896550" y="4214750"/>
            <a:ext cx="1347900" cy="772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g120286f6945_0_12"/>
          <p:cNvSpPr txBox="1"/>
          <p:nvPr/>
        </p:nvSpPr>
        <p:spPr>
          <a:xfrm>
            <a:off x="893050" y="3774425"/>
            <a:ext cx="357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深度學習運算、資料傳輸</a:t>
            </a:r>
            <a:endParaRPr sz="22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7" name="Google Shape;187;g120286f6945_0_12"/>
          <p:cNvSpPr txBox="1"/>
          <p:nvPr/>
        </p:nvSpPr>
        <p:spPr>
          <a:xfrm>
            <a:off x="674750" y="5952450"/>
            <a:ext cx="357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感測器</a:t>
            </a:r>
            <a:endParaRPr sz="22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8" name="Google Shape;188;g120286f6945_0_12"/>
          <p:cNvSpPr txBox="1"/>
          <p:nvPr/>
        </p:nvSpPr>
        <p:spPr>
          <a:xfrm>
            <a:off x="2315650" y="2172475"/>
            <a:ext cx="214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顯示預測進度</a:t>
            </a:r>
            <a:endParaRPr sz="22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89" name="Google Shape;189;g120286f6945_0_12"/>
          <p:cNvSpPr txBox="1"/>
          <p:nvPr/>
        </p:nvSpPr>
        <p:spPr>
          <a:xfrm>
            <a:off x="9204300" y="2327275"/>
            <a:ext cx="2149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預測啟動按鈕</a:t>
            </a:r>
            <a:endParaRPr sz="22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90" name="Google Shape;190;g120286f6945_0_12"/>
          <p:cNvSpPr txBox="1"/>
          <p:nvPr/>
        </p:nvSpPr>
        <p:spPr>
          <a:xfrm>
            <a:off x="9293400" y="4548200"/>
            <a:ext cx="2898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accent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接收感測器資料</a:t>
            </a:r>
            <a:endParaRPr sz="2200">
              <a:solidFill>
                <a:schemeClr val="accent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0286f6945_0_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84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軟體流程</a:t>
            </a:r>
            <a:endParaRPr/>
          </a:p>
        </p:txBody>
      </p:sp>
      <p:sp>
        <p:nvSpPr>
          <p:cNvPr id="197" name="Google Shape;197;g120286f6945_0_21"/>
          <p:cNvSpPr txBox="1">
            <a:spLocks noGrp="1"/>
          </p:cNvSpPr>
          <p:nvPr>
            <p:ph type="sldNum" idx="12"/>
          </p:nvPr>
        </p:nvSpPr>
        <p:spPr>
          <a:xfrm>
            <a:off x="8610600" y="6492875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pic>
        <p:nvPicPr>
          <p:cNvPr id="198" name="Google Shape;198;g120286f6945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738" y="1139925"/>
            <a:ext cx="8226519" cy="53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2504</Words>
  <Application>Microsoft Office PowerPoint</Application>
  <PresentationFormat>寬螢幕</PresentationFormat>
  <Paragraphs>274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Microsoft YaHei</vt:lpstr>
      <vt:lpstr>Arial</vt:lpstr>
      <vt:lpstr>Calibri</vt:lpstr>
      <vt:lpstr>Times New Roman</vt:lpstr>
      <vt:lpstr>Trebuchet MS</vt:lpstr>
      <vt:lpstr>Office 佈景主題</vt:lpstr>
      <vt:lpstr>創創AIOT競賽 (智慧照護組)   COVIDENTITY –  新型冠狀病毒篩檢X身分辨識X深度學習</vt:lpstr>
      <vt:lpstr>COVID-19肆虐下的應對</vt:lpstr>
      <vt:lpstr>Covidentity使用流程</vt:lpstr>
      <vt:lpstr>ECG的技術可行性 - 1 </vt:lpstr>
      <vt:lpstr>ECG的技術可行性 - 2 </vt:lpstr>
      <vt:lpstr>ECG的技術可行性 - 3 </vt:lpstr>
      <vt:lpstr>Covid -19 篩檢方法比較</vt:lpstr>
      <vt:lpstr>硬體架構</vt:lpstr>
      <vt:lpstr>軟體流程</vt:lpstr>
      <vt:lpstr>預測結果展示</vt:lpstr>
      <vt:lpstr>耗電狀況</vt:lpstr>
      <vt:lpstr>營運模式(含成本分析)</vt:lpstr>
      <vt:lpstr>PowerPoint 簡報</vt:lpstr>
      <vt:lpstr>PowerPoint 簡報</vt:lpstr>
      <vt:lpstr>作品使用方法</vt:lpstr>
      <vt:lpstr>作品進度目錄</vt:lpstr>
      <vt:lpstr>1. 資料蒐集 </vt:lpstr>
      <vt:lpstr>2. 資料前處理</vt:lpstr>
      <vt:lpstr>3. 模型預測</vt:lpstr>
      <vt:lpstr>4. 結果上傳</vt:lpstr>
      <vt:lpstr>身分識別模型</vt:lpstr>
      <vt:lpstr>軟體細節 - ECG identification</vt:lpstr>
      <vt:lpstr>COVID-19篩檢模型</vt:lpstr>
      <vt:lpstr>軟體細節 - COVID-19</vt:lpstr>
      <vt:lpstr>軟體細節 - COVID-19</vt:lpstr>
      <vt:lpstr>產品特色與目標市場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創創AIOT競賽 (智慧照護組)   COVIDENTITY –  新型冠狀病毒篩檢X身分辨識X深度學習</dc:title>
  <dc:creator>創創AIoT競賽</dc:creator>
  <cp:lastModifiedBy>陳奕帆</cp:lastModifiedBy>
  <cp:revision>1</cp:revision>
  <dcterms:created xsi:type="dcterms:W3CDTF">2022-01-26T04:57:23Z</dcterms:created>
  <dcterms:modified xsi:type="dcterms:W3CDTF">2022-09-10T05:53:35Z</dcterms:modified>
</cp:coreProperties>
</file>